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3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E4661-C159-464B-A728-12BF77CB8518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5FA72-320F-4776-8422-13C912BC2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8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5FA72-320F-4776-8422-13C912BC28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5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7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19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6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3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6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2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4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AB7793-E2A6-47A5-A71E-BDF56C5D723F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278E15-FF21-425E-8E1C-ECD881E85F4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5383C0-09FA-4FC6-9B11-0D206E46E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9" y="0"/>
            <a:ext cx="6120316" cy="632977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E6758-364C-4DB9-A696-47B740ABC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0372" y="923278"/>
            <a:ext cx="7211627" cy="3566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Памятка для родителей по оказанию психологической помощи детям и подросткам в кризисном состоянии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973B8-4618-4FCC-BB61-4DB7AB6F283D}"/>
              </a:ext>
            </a:extLst>
          </p:cNvPr>
          <p:cNvSpPr txBox="1"/>
          <p:nvPr/>
        </p:nvSpPr>
        <p:spPr>
          <a:xfrm>
            <a:off x="8586185" y="5683448"/>
            <a:ext cx="410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Составитель: педагог-психолог Красотина А. В. </a:t>
            </a:r>
          </a:p>
        </p:txBody>
      </p:sp>
    </p:spTree>
    <p:extLst>
      <p:ext uri="{BB962C8B-B14F-4D97-AF65-F5344CB8AC3E}">
        <p14:creationId xmlns:p14="http://schemas.microsoft.com/office/powerpoint/2010/main" val="5838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C3465-46CE-4490-98B8-974989EC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Упражнения, позволяющие снизить</a:t>
            </a:r>
            <a:br>
              <a:rPr lang="ru-RU" dirty="0"/>
            </a:br>
            <a:r>
              <a:rPr lang="ru-RU" dirty="0"/>
              <a:t>эмоциональное напряжение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BC120-3D8F-419D-9D46-ADD26FF3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845734"/>
            <a:ext cx="12094346" cy="461721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Упражнение «Дудочка»</a:t>
            </a:r>
          </a:p>
          <a:p>
            <a:r>
              <a:rPr lang="ru-RU" sz="2400" dirty="0"/>
              <a:t>Сделайте легкий вдох. Представьте, как вы подносите к губам небольшую дудочку. Вытяните губы трубочкой и медленно выдыхайте. Повторяйте это упражнение одну минуту несколько раз в день.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Упражнение на расслабление мышц</a:t>
            </a:r>
          </a:p>
          <a:p>
            <a:pPr marL="0" indent="0">
              <a:buNone/>
            </a:pPr>
            <a:r>
              <a:rPr lang="ru-RU" sz="2400" dirty="0"/>
              <a:t>На вдохе напрягите мышцы рук, сожмите кисти в кулаки. На выдохе расслабьтесь и сконцентрируйтесь на процессе. Затем сделайте круговые движения шеей, далее поднимите плечи к ушам, а подбородок наклоните к груди – на выдохе почувствуйте приятные ощущения. После чего по очереди напрягайте мышцы лица, груди, пресса, спины, ног.</a:t>
            </a:r>
          </a:p>
          <a:p>
            <a:pPr marL="0" indent="0">
              <a:buNone/>
            </a:pP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Применение предлагаемых упражнений поможет уменьшить уровень тревоги, страха, приподнять настроение. Важно применять их регулярно</a:t>
            </a:r>
          </a:p>
        </p:txBody>
      </p:sp>
    </p:spTree>
    <p:extLst>
      <p:ext uri="{BB962C8B-B14F-4D97-AF65-F5344CB8AC3E}">
        <p14:creationId xmlns:p14="http://schemas.microsoft.com/office/powerpoint/2010/main" val="129361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639D6-0D1D-4D21-B85C-76C28B81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Помощь каких специалистов может</a:t>
            </a:r>
            <a:br>
              <a:rPr lang="ru-RU" dirty="0"/>
            </a:br>
            <a:r>
              <a:rPr lang="ru-RU" dirty="0"/>
              <a:t>понадобиться ребенку с высоким</a:t>
            </a:r>
            <a:br>
              <a:rPr lang="ru-RU" dirty="0"/>
            </a:br>
            <a:r>
              <a:rPr lang="ru-RU" dirty="0"/>
              <a:t>уровнем тревоги, страха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735D3-EEB5-418F-BD13-F1157A193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1845733"/>
            <a:ext cx="12076589" cy="4725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i="1" dirty="0">
                <a:solidFill>
                  <a:srgbClr val="AC3F14"/>
                </a:solidFill>
              </a:rPr>
              <a:t>Если Вы следовали предложенным рекомендациям по оказанию помощи вашему ребенку, а в результате страх и тревога не покидают его, то вам необходимо вместе с ребенком обратиться за профессиональной психологической помощью к специалисту!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Московским государственным психолого-педагогическим университетом (МГППУ) совместно с психологами из МЧС России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оказывается консультативная помощь (бесплатно, круглосуточно</a:t>
            </a:r>
            <a:r>
              <a:rPr lang="ru-RU" sz="2400" dirty="0"/>
              <a:t>)</a:t>
            </a: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</a:rPr>
              <a:t>Минпросвещения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 России </a:t>
            </a:r>
            <a:r>
              <a:rPr lang="ru-RU" sz="2400" dirty="0"/>
              <a:t>на базе Федерального координационного центра по обеспечению психологической службы в системе образования Российской Федерации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организована работа круглосуточной горячей линии по оказанию психологической помощи для детей и взрослых. 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C00000"/>
                </a:solidFill>
              </a:rPr>
              <a:t>8 (800) 600-31-14</a:t>
            </a:r>
          </a:p>
        </p:txBody>
      </p:sp>
    </p:spTree>
    <p:extLst>
      <p:ext uri="{BB962C8B-B14F-4D97-AF65-F5344CB8AC3E}">
        <p14:creationId xmlns:p14="http://schemas.microsoft.com/office/powerpoint/2010/main" val="16578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6F9D6-7331-49E4-8D60-902060CD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72227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Уважаемые родители!</a:t>
            </a:r>
            <a:br>
              <a:rPr lang="ru-RU" sz="3200" dirty="0"/>
            </a:br>
            <a:r>
              <a:rPr lang="ru-RU" sz="3200" dirty="0"/>
              <a:t>Памятка поможет вам определить эмоциональное состояние вашего ребенка и оказать ему психологическую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поддержку</a:t>
            </a:r>
            <a:endParaRPr lang="ru-RU" sz="6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622B72-8760-41FF-BB8B-B01DDA35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0" y="1864311"/>
            <a:ext cx="12120979" cy="473179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Разные события, в том числе и негативные, влияют на эмоциональное состояние человека и могут вызывать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тревогу и страхи</a:t>
            </a:r>
            <a:r>
              <a:rPr lang="ru-RU" sz="2400" dirty="0"/>
              <a:t>. В каких-то ситуациях тревога оправдана и даже полезна: она мобилизует человека, позволяет избежать опасности или решить проблему.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Но если мы не контролируем ситуацию, тревога становится чрезмерной.</a:t>
            </a:r>
          </a:p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Самое главное, на что может повлиять взрослый, — собственное эмоциональное состояние. </a:t>
            </a:r>
            <a:r>
              <a:rPr lang="ru-RU" sz="2400" dirty="0"/>
              <a:t>И это же самый действенный инструмент влияния на состояние детей, испытывающих тревогу или страх.</a:t>
            </a:r>
          </a:p>
          <a:p>
            <a:r>
              <a:rPr lang="ru-RU" sz="2400" dirty="0"/>
              <a:t>Чем сложнее и тревожнее ситуация вокруг, тем сильнее детям и подросткам нужны стабильные, спокойные взрослые.</a:t>
            </a:r>
          </a:p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Наша задача как родителей — знать максимальное число стратегий, чтобы помогать себе справиться с тревогой</a:t>
            </a:r>
            <a:r>
              <a:rPr lang="ru-RU" sz="2400" dirty="0"/>
              <a:t>. Ребенок учится через нас: если он увидит, какими способами мы сами улучшаем свое состояние, он тоже сможет справиться с переживаниями, когда они его настигнут.</a:t>
            </a:r>
          </a:p>
        </p:txBody>
      </p:sp>
    </p:spTree>
    <p:extLst>
      <p:ext uri="{BB962C8B-B14F-4D97-AF65-F5344CB8AC3E}">
        <p14:creationId xmlns:p14="http://schemas.microsoft.com/office/powerpoint/2010/main" val="33493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28E51-411F-4194-BAA1-9F736E68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Простые действия для стабилизации своего</a:t>
            </a:r>
            <a:br>
              <a:rPr lang="ru-RU" dirty="0"/>
            </a:br>
            <a:r>
              <a:rPr lang="ru-RU" dirty="0"/>
              <a:t>эмоционального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13F177-77D2-4E67-8637-A55290E6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845734"/>
            <a:ext cx="12085468" cy="4501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Сосредоточьтесь на том,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на что вы можете влиять</a:t>
            </a:r>
            <a:r>
              <a:rPr lang="ru-RU" sz="2800" dirty="0"/>
              <a:t>: на своей жизни, своих задачах, семье и работе. Составьте список дел, с которыми вы можете справляться прямо сейчас.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Успокойтесь, прежде чем общаться с детьми: дышите, гуляйте, занимайтесь физкультурой, выговаривайтесь друзьям.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Уделите больше времени дружелюбному, поддерживающему общению с родными и близкими.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Ограничьте время чтения или просмотра новостей</a:t>
            </a:r>
            <a:r>
              <a:rPr lang="ru-RU" sz="2800" dirty="0"/>
              <a:t>, выберите для себя час в день, когда вы в спокойной и безопасной обстановке сможете с ними познакомиться.</a:t>
            </a:r>
          </a:p>
        </p:txBody>
      </p:sp>
    </p:spTree>
    <p:extLst>
      <p:ext uri="{BB962C8B-B14F-4D97-AF65-F5344CB8AC3E}">
        <p14:creationId xmlns:p14="http://schemas.microsoft.com/office/powerpoint/2010/main" val="350125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3B627-27AF-46C4-9745-348776F4B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Какими могут быть признаки страха</a:t>
            </a:r>
            <a:br>
              <a:rPr lang="ru-RU" dirty="0"/>
            </a:br>
            <a:r>
              <a:rPr lang="ru-RU" dirty="0"/>
              <a:t>или тревоги у ребенка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B9230-5FD1-488D-94EE-B8354CE21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1737361"/>
            <a:ext cx="12076590" cy="47522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Постоянное беспокойство;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Трудность, иногда невозможность сконцентрироваться на чем-либо;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Мышечное напряжение (например, в области лица, шеи);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Раздражительность;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Нарушение сна;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Намеренное избегание общения с конкретным человеком (несколькими людьми);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Страхи, связанные с разлукой (сны или кошмары о разлуке; отказ посещения школы, страх оставаться одному; физические симптомы в моменты, когда ожидается разлука, включая рвоту, диарею и боли в животе);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Ожидание того, что произойдет что-то плохое;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Страх и избегание социального взаимодействия из-за убеждения, что другие люди причинят вред;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Острая боязнь животных (собак или птиц, насекомых), темноты, громких звуков и особенно грозы, клоунов, масок или людей с необычной внешностью, крови, болезни, инъекций.</a:t>
            </a:r>
          </a:p>
        </p:txBody>
      </p:sp>
    </p:spTree>
    <p:extLst>
      <p:ext uri="{BB962C8B-B14F-4D97-AF65-F5344CB8AC3E}">
        <p14:creationId xmlns:p14="http://schemas.microsoft.com/office/powerpoint/2010/main" val="393789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83296-3283-48D3-9D2C-C9064032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663" y="-128815"/>
            <a:ext cx="11207170" cy="4532139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AC3F14"/>
                </a:solidFill>
              </a:rPr>
              <a:t>Если Вы заметили хотя бы одну</a:t>
            </a:r>
            <a:br>
              <a:rPr lang="ru-RU" sz="5400" b="1" dirty="0">
                <a:solidFill>
                  <a:srgbClr val="AC3F14"/>
                </a:solidFill>
              </a:rPr>
            </a:br>
            <a:r>
              <a:rPr lang="ru-RU" sz="5400" b="1" dirty="0">
                <a:solidFill>
                  <a:srgbClr val="AC3F14"/>
                </a:solidFill>
              </a:rPr>
              <a:t>из приведенных особенностей, то, возможно,</a:t>
            </a:r>
            <a:br>
              <a:rPr lang="ru-RU" sz="5400" b="1" dirty="0">
                <a:solidFill>
                  <a:srgbClr val="AC3F14"/>
                </a:solidFill>
              </a:rPr>
            </a:br>
            <a:r>
              <a:rPr lang="ru-RU" sz="5400" b="1" dirty="0">
                <a:solidFill>
                  <a:srgbClr val="AC3F14"/>
                </a:solidFill>
              </a:rPr>
              <a:t>что ребенок находится под влиянием тревоги!</a:t>
            </a:r>
          </a:p>
        </p:txBody>
      </p:sp>
    </p:spTree>
    <p:extLst>
      <p:ext uri="{BB962C8B-B14F-4D97-AF65-F5344CB8AC3E}">
        <p14:creationId xmlns:p14="http://schemas.microsoft.com/office/powerpoint/2010/main" val="147231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348B7-A22F-4788-8E68-FEE28A541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10719"/>
            <a:ext cx="11425561" cy="1657461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Причины тревоги и страха у детей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F1364-3DC6-4A12-B7FB-FAA7F31C3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89" y="1845733"/>
            <a:ext cx="11922711" cy="45373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Повышенная тревожность и страхи родителей;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Повышенная эмоциональная нагрузка;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Внезапная смена окружающей действительности;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Неблагоприятные отношения, конфликты;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Острое переживание за родных и близких;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Отсутствие эмоционального контакта со значимыми людьми;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Продолжительная ситуация неопределенности.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69961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83428-A386-4372-91AB-8507CB08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делать родителям, чтобы оказать психологическую поддержку ребенку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6ACC0-60F0-404A-9B60-AC977E61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845733"/>
            <a:ext cx="12103223" cy="4892418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Понимающий и любящий родитель имеет особое значение для детей, испытывающих тревогу, страх.</a:t>
            </a:r>
            <a:r>
              <a:rPr lang="ru-RU" sz="2400" dirty="0"/>
              <a:t> </a:t>
            </a:r>
          </a:p>
          <a:p>
            <a:pPr algn="ctr"/>
            <a:r>
              <a:rPr lang="ru-RU" sz="2400" dirty="0"/>
              <a:t>Постарайтесь следовать рекомендациям: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Правильное общение – это уже большая поддержка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2400" dirty="0"/>
              <a:t>Старайтесь сами говорить меньше, избегайте оценочных высказываний. Постарайтесь всегда находить время для общения.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Обсуждайте с подростками, что происходит, если от них есть запрос. </a:t>
            </a:r>
          </a:p>
          <a:p>
            <a:pPr marL="0" indent="0">
              <a:buNone/>
            </a:pPr>
            <a:r>
              <a:rPr lang="ru-RU" sz="2400" dirty="0"/>
              <a:t>Соберите вместе информацию, изучите ее. Если очень хотите выразить свое мнение, убедитесь, что не усилите тревогу.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Старайтесь не оставлять ребенка в одиночестве надолго.</a:t>
            </a:r>
          </a:p>
        </p:txBody>
      </p:sp>
    </p:spTree>
    <p:extLst>
      <p:ext uri="{BB962C8B-B14F-4D97-AF65-F5344CB8AC3E}">
        <p14:creationId xmlns:p14="http://schemas.microsoft.com/office/powerpoint/2010/main" val="189080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89671-F247-45DF-84CC-EED8631F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делать родителям, чтобы оказать психологическую поддержку ребенку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303E9A-3F90-4231-8FCF-C965499AC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" y="1845733"/>
            <a:ext cx="12049957" cy="4519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Помогите ребенку выражать негативные эмоции приемлемыми для его возраста способами.</a:t>
            </a:r>
          </a:p>
          <a:p>
            <a:pPr marL="0" indent="0">
              <a:buNone/>
            </a:pPr>
            <a:r>
              <a:rPr lang="ru-RU" dirty="0"/>
              <a:t>Действенным будет включение его в творческую, спортивную или игровую деятельность (а также физический труд, массаж, прогулка на свежем воздухе, надувание воздушных шариков, топанье ногами, «битва подушками», ведение дневника и др.).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Ребенку, который испытывает тревогу, страх, очень сложно расслабиться. </a:t>
            </a:r>
          </a:p>
          <a:p>
            <a:pPr marL="0" indent="0">
              <a:buNone/>
            </a:pPr>
            <a:r>
              <a:rPr lang="ru-RU" dirty="0"/>
              <a:t>Для того, чтобы снять мышечное напряжение, желательно использовать игры, в которых присутствует телесный контакт. Очень полезны упражнения на релаксацию, техника глубокого дыхания. Родители тревожных детей часто сами испытывают мышечное напряжение, поэтому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Честно сообщите ребенку, какие чувства вы сейчас испытываете. </a:t>
            </a:r>
          </a:p>
          <a:p>
            <a:pPr marL="0" indent="0">
              <a:buNone/>
            </a:pPr>
            <a:r>
              <a:rPr lang="ru-RU" dirty="0"/>
              <a:t>Важно быть в диалоге и открыто рассказывать о том, что вы переживаете сильные чувства, с которыми пытаетесь справиться.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Обращайтесь за помощью к специалистам, на горячие линии.</a:t>
            </a:r>
          </a:p>
        </p:txBody>
      </p:sp>
    </p:spTree>
    <p:extLst>
      <p:ext uri="{BB962C8B-B14F-4D97-AF65-F5344CB8AC3E}">
        <p14:creationId xmlns:p14="http://schemas.microsoft.com/office/powerpoint/2010/main" val="125696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33C3F-0505-4B9C-8B37-FD9F413F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Упражнения, позволяющие снизить</a:t>
            </a:r>
            <a:br>
              <a:rPr lang="ru-RU" dirty="0"/>
            </a:br>
            <a:r>
              <a:rPr lang="ru-RU" dirty="0"/>
              <a:t>эмоциональное напряжение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3C294-98E6-497D-8BD3-81BB600D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1" y="1845733"/>
            <a:ext cx="11851689" cy="472566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Чем выше тревога, тем более простыми методами мы должны себе помогать. </a:t>
            </a:r>
            <a:r>
              <a:rPr lang="ru-RU" sz="2800" dirty="0"/>
              <a:t>Дыхательные и релаксационные упражнения можно выполнять стоя или сидя, как дома, так и на улице. При кажущейся простоте они дают хорошие результаты.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Упражнение «5, 4, 3, 2»</a:t>
            </a:r>
          </a:p>
          <a:p>
            <a:pPr marL="0" indent="0">
              <a:buNone/>
            </a:pPr>
            <a:r>
              <a:rPr lang="ru-RU" sz="2800" dirty="0"/>
              <a:t>Сосредоточьтесь на настоящем моменте: например, найдите глазами 5 предметов из одного материала или цвета, выделите для себя 4 звука, отследите в теле 3 ощущения, сконцентрируйтесь на 2 запахах.</a:t>
            </a:r>
          </a:p>
        </p:txBody>
      </p:sp>
    </p:spTree>
    <p:extLst>
      <p:ext uri="{BB962C8B-B14F-4D97-AF65-F5344CB8AC3E}">
        <p14:creationId xmlns:p14="http://schemas.microsoft.com/office/powerpoint/2010/main" val="408715861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386</TotalTime>
  <Words>1053</Words>
  <Application>Microsoft Office PowerPoint</Application>
  <PresentationFormat>Широкоэкранный</PresentationFormat>
  <Paragraphs>66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Ретро</vt:lpstr>
      <vt:lpstr>Памятка для родителей по оказанию психологической помощи детям и подросткам в кризисном состоянии</vt:lpstr>
      <vt:lpstr>Уважаемые родители! Памятка поможет вам определить эмоциональное состояние вашего ребенка и оказать ему психологическую поддержку</vt:lpstr>
      <vt:lpstr>Простые действия для стабилизации своего эмоционального состояния</vt:lpstr>
      <vt:lpstr>Какими могут быть признаки страха или тревоги у ребенка</vt:lpstr>
      <vt:lpstr>Если Вы заметили хотя бы одну из приведенных особенностей, то, возможно, что ребенок находится под влиянием тревоги!</vt:lpstr>
      <vt:lpstr>Причины тревоги и страха у детей </vt:lpstr>
      <vt:lpstr>Что делать родителям, чтобы оказать психологическую поддержку ребенку</vt:lpstr>
      <vt:lpstr>Что делать родителям, чтобы оказать психологическую поддержку ребенку</vt:lpstr>
      <vt:lpstr>Упражнения, позволяющие снизить эмоциональное напряжение</vt:lpstr>
      <vt:lpstr>Упражнения, позволяющие снизить эмоциональное напряжение</vt:lpstr>
      <vt:lpstr>Помощь каких специалистов может понадобиться ребенку с высоким уровнем тревоги, страха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оказанию психологической помощи детям и подросткам в кризисном состоянии</dc:title>
  <dc:creator>user</dc:creator>
  <cp:lastModifiedBy>user</cp:lastModifiedBy>
  <cp:revision>19</cp:revision>
  <dcterms:created xsi:type="dcterms:W3CDTF">2022-03-31T08:38:41Z</dcterms:created>
  <dcterms:modified xsi:type="dcterms:W3CDTF">2022-04-01T08:49:13Z</dcterms:modified>
</cp:coreProperties>
</file>